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55"/>
  </p:notesMasterIdLst>
  <p:sldIdLst>
    <p:sldId id="418" r:id="rId3"/>
    <p:sldId id="386" r:id="rId4"/>
    <p:sldId id="445" r:id="rId5"/>
    <p:sldId id="429" r:id="rId6"/>
    <p:sldId id="582" r:id="rId7"/>
    <p:sldId id="460" r:id="rId8"/>
    <p:sldId id="706" r:id="rId9"/>
    <p:sldId id="681" r:id="rId10"/>
    <p:sldId id="721" r:id="rId11"/>
    <p:sldId id="724" r:id="rId12"/>
    <p:sldId id="723" r:id="rId13"/>
    <p:sldId id="725" r:id="rId14"/>
    <p:sldId id="726" r:id="rId15"/>
    <p:sldId id="727" r:id="rId16"/>
    <p:sldId id="729" r:id="rId17"/>
    <p:sldId id="728" r:id="rId18"/>
    <p:sldId id="733" r:id="rId19"/>
    <p:sldId id="730" r:id="rId20"/>
    <p:sldId id="736" r:id="rId21"/>
    <p:sldId id="731" r:id="rId22"/>
    <p:sldId id="732" r:id="rId23"/>
    <p:sldId id="734" r:id="rId24"/>
    <p:sldId id="735" r:id="rId25"/>
    <p:sldId id="737" r:id="rId26"/>
    <p:sldId id="738" r:id="rId27"/>
    <p:sldId id="739" r:id="rId28"/>
    <p:sldId id="740" r:id="rId29"/>
    <p:sldId id="741" r:id="rId30"/>
    <p:sldId id="742" r:id="rId31"/>
    <p:sldId id="743" r:id="rId32"/>
    <p:sldId id="744" r:id="rId33"/>
    <p:sldId id="745" r:id="rId34"/>
    <p:sldId id="746" r:id="rId35"/>
    <p:sldId id="747" r:id="rId36"/>
    <p:sldId id="748" r:id="rId37"/>
    <p:sldId id="749" r:id="rId38"/>
    <p:sldId id="750" r:id="rId39"/>
    <p:sldId id="751" r:id="rId40"/>
    <p:sldId id="752" r:id="rId41"/>
    <p:sldId id="753" r:id="rId42"/>
    <p:sldId id="754" r:id="rId43"/>
    <p:sldId id="480" r:id="rId44"/>
    <p:sldId id="479" r:id="rId45"/>
    <p:sldId id="575" r:id="rId46"/>
    <p:sldId id="511" r:id="rId47"/>
    <p:sldId id="501" r:id="rId48"/>
    <p:sldId id="510" r:id="rId49"/>
    <p:sldId id="452" r:id="rId50"/>
    <p:sldId id="451" r:id="rId51"/>
    <p:sldId id="513" r:id="rId52"/>
    <p:sldId id="514" r:id="rId53"/>
    <p:sldId id="449" r:id="rId54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1D"/>
    <a:srgbClr val="D1EEAC"/>
    <a:srgbClr val="9AC39A"/>
    <a:srgbClr val="96A8C3"/>
    <a:srgbClr val="FFFFCC"/>
    <a:srgbClr val="009900"/>
    <a:srgbClr val="A3B8CB"/>
    <a:srgbClr val="DA724B"/>
    <a:srgbClr val="E59F84"/>
    <a:srgbClr val="F8D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3" autoAdjust="0"/>
    <p:restoredTop sz="89085" autoAdjust="0"/>
  </p:normalViewPr>
  <p:slideViewPr>
    <p:cSldViewPr>
      <p:cViewPr varScale="1">
        <p:scale>
          <a:sx n="100" d="100"/>
          <a:sy n="100" d="100"/>
        </p:scale>
        <p:origin x="90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7/20/2017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74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832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936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82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487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468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1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029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6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32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53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39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76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73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64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01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51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52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878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059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3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242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95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02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76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598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7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67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4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507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097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263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413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38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137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://itvdn.com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Основы ввода-вывода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Популярн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библиотеки: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Commons CLI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1587"/>
          <a:stretch/>
        </p:blipFill>
        <p:spPr>
          <a:xfrm>
            <a:off x="2438400" y="1524000"/>
            <a:ext cx="796259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Популярн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библиотеки: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Commons CLI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7516"/>
          <a:stretch/>
        </p:blipFill>
        <p:spPr>
          <a:xfrm>
            <a:off x="2438400" y="1560188"/>
            <a:ext cx="7623534" cy="4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8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Популярн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библиотеки: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JCommander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2028379"/>
            <a:ext cx="103632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JCommander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Каждому параметру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сопоставляется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поле класса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Поддерживаются разные типы параметров (из коробки – </a:t>
            </a:r>
            <a:b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	стандартные типы –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Integer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Boolean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...)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	Есть механизм валидации параметров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	Можно выводить справку, в том числе, и по отдельному параметру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42849"/>
            <a:ext cx="1230965" cy="13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3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Популярн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библиотеки: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JCommander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465492"/>
            <a:ext cx="5185569" cy="47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5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Системные свойства. Использование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Properties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95877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системных свойств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2175" y="1387033"/>
            <a:ext cx="10433901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Независящий от платформы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аналог переменных среды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переменным среды тоже можно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доступиться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через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System.getenv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b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endParaRPr lang="ru-RU" sz="7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Каждая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JVM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предоставляет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свой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набор системных свойств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7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Параметр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конфигурации, хранящиеся как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пары ключ/значение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(оба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строков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ые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пути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 каталогам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сервер, порт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имена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локали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…	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475" y="5500686"/>
            <a:ext cx="58293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Стандартн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системные свойства*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75091"/>
              </p:ext>
            </p:extLst>
          </p:nvPr>
        </p:nvGraphicFramePr>
        <p:xfrm>
          <a:off x="2819400" y="1420332"/>
          <a:ext cx="7162800" cy="475186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19070">
                  <a:extLst>
                    <a:ext uri="{9D8B030D-6E8A-4147-A177-3AD203B41FA5}">
                      <a16:colId xmlns:a16="http://schemas.microsoft.com/office/drawing/2014/main" val="432083056"/>
                    </a:ext>
                  </a:extLst>
                </a:gridCol>
                <a:gridCol w="5443730">
                  <a:extLst>
                    <a:ext uri="{9D8B030D-6E8A-4147-A177-3AD203B41FA5}">
                      <a16:colId xmlns:a16="http://schemas.microsoft.com/office/drawing/2014/main" val="601328990"/>
                    </a:ext>
                  </a:extLst>
                </a:gridCol>
              </a:tblGrid>
              <a:tr h="157425">
                <a:tc>
                  <a:txBody>
                    <a:bodyPr/>
                    <a:lstStyle/>
                    <a:p>
                      <a:r>
                        <a:rPr lang="uk-UA" sz="1600" b="1" i="0" dirty="0">
                          <a:solidFill>
                            <a:srgbClr val="D04E1D"/>
                          </a:solidFill>
                          <a:effectLst/>
                        </a:rPr>
                        <a:t>Ключ</a:t>
                      </a:r>
                      <a:endParaRPr lang="uk-UA" sz="1600" b="1" i="0" dirty="0">
                        <a:solidFill>
                          <a:srgbClr val="D04E1D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b="1" i="0" dirty="0" err="1">
                          <a:solidFill>
                            <a:srgbClr val="D04E1D"/>
                          </a:solidFill>
                          <a:effectLst/>
                        </a:rPr>
                        <a:t>Значение</a:t>
                      </a:r>
                      <a:endParaRPr lang="uk-UA" sz="1600" b="1" i="0" dirty="0">
                        <a:solidFill>
                          <a:srgbClr val="D04E1D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1424870139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java.version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Версия </a:t>
                      </a:r>
                      <a:r>
                        <a:rPr lang="en-US" sz="1600">
                          <a:effectLst/>
                        </a:rPr>
                        <a:t>Java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2115711555"/>
                  </a:ext>
                </a:extLst>
              </a:tr>
              <a:tr h="393562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java.vendor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Идентификатор поставщика виртуальной машины </a:t>
                      </a:r>
                      <a:r>
                        <a:rPr lang="ru-RU" sz="1600" dirty="0" err="1">
                          <a:effectLst/>
                        </a:rPr>
                        <a:t>Java</a:t>
                      </a:r>
                      <a:endParaRPr lang="ru-RU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2146916896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java.vendor.url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URL поставщика виртуальной машины </a:t>
                      </a:r>
                      <a:r>
                        <a:rPr lang="ru-RU" sz="1600" dirty="0" err="1">
                          <a:effectLst/>
                        </a:rPr>
                        <a:t>Java</a:t>
                      </a:r>
                      <a:endParaRPr lang="ru-RU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1223086350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java.home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Каталог, в который установлена </a:t>
                      </a:r>
                      <a:r>
                        <a:rPr lang="uk-UA" sz="1600" dirty="0" err="1">
                          <a:effectLst/>
                        </a:rPr>
                        <a:t>среда</a:t>
                      </a:r>
                      <a:r>
                        <a:rPr lang="uk-UA" sz="1600" dirty="0">
                          <a:effectLst/>
                        </a:rPr>
                        <a:t> в</a:t>
                      </a:r>
                      <a:r>
                        <a:rPr lang="ru-RU" sz="1600" dirty="0" err="1">
                          <a:effectLst/>
                        </a:rPr>
                        <a:t>ыполнения</a:t>
                      </a:r>
                      <a:r>
                        <a:rPr lang="ru-RU" sz="1600" dirty="0">
                          <a:effectLst/>
                        </a:rPr>
                        <a:t> </a:t>
                      </a:r>
                      <a:r>
                        <a:rPr lang="ru-RU" sz="1600" dirty="0" err="1">
                          <a:effectLst/>
                        </a:rPr>
                        <a:t>Java</a:t>
                      </a:r>
                      <a:r>
                        <a:rPr lang="ru-RU" sz="1600" dirty="0">
                          <a:effectLst/>
                        </a:rPr>
                        <a:t> (</a:t>
                      </a:r>
                      <a:r>
                        <a:rPr lang="en-US" sz="1600" dirty="0">
                          <a:effectLst/>
                        </a:rPr>
                        <a:t>JRE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  <a:endParaRPr lang="ru-RU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3318045345"/>
                  </a:ext>
                </a:extLst>
              </a:tr>
              <a:tr h="393562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java.class.version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Версия библиотеки классов </a:t>
                      </a:r>
                      <a:r>
                        <a:rPr lang="en-US" sz="1600">
                          <a:effectLst/>
                        </a:rPr>
                        <a:t>Java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2876849477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java.class.path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Путь к библиотеке классов </a:t>
                      </a:r>
                      <a:r>
                        <a:rPr lang="ru-RU" sz="1600" dirty="0" err="1">
                          <a:effectLst/>
                        </a:rPr>
                        <a:t>Java</a:t>
                      </a:r>
                      <a:endParaRPr lang="ru-RU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3927392837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os.name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Название операционной системы</a:t>
                      </a:r>
                      <a:endParaRPr lang="uk-UA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3097225041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os.arch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dirty="0" err="1">
                          <a:effectLst/>
                        </a:rPr>
                        <a:t>Архитектура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операционной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системы</a:t>
                      </a:r>
                      <a:endParaRPr lang="uk-UA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3759816672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os.version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Версия операционной системы</a:t>
                      </a:r>
                      <a:endParaRPr lang="uk-UA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2131387948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file.separator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dirty="0" err="1">
                          <a:effectLst/>
                        </a:rPr>
                        <a:t>Разделитель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частей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полного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имени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файлов</a:t>
                      </a:r>
                      <a:r>
                        <a:rPr lang="uk-UA" sz="1600" dirty="0">
                          <a:effectLst/>
                        </a:rPr>
                        <a:t> («/» </a:t>
                      </a:r>
                      <a:r>
                        <a:rPr lang="uk-UA" sz="1600" dirty="0" err="1">
                          <a:effectLst/>
                        </a:rPr>
                        <a:t>или</a:t>
                      </a:r>
                      <a:r>
                        <a:rPr lang="uk-UA" sz="1600" dirty="0">
                          <a:effectLst/>
                        </a:rPr>
                        <a:t> «\»)</a:t>
                      </a:r>
                      <a:endParaRPr lang="uk-UA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4098392141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path.separator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dirty="0" err="1">
                          <a:effectLst/>
                        </a:rPr>
                        <a:t>Разделитель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пути</a:t>
                      </a:r>
                      <a:r>
                        <a:rPr lang="uk-UA" sz="1600" dirty="0">
                          <a:effectLst/>
                        </a:rPr>
                        <a:t> для </a:t>
                      </a:r>
                      <a:r>
                        <a:rPr lang="en-US" sz="1600" dirty="0" err="1">
                          <a:effectLst/>
                        </a:rPr>
                        <a:t>java.class.path</a:t>
                      </a:r>
                      <a:endParaRPr lang="uk-UA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1442067998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line.separator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dirty="0" err="1">
                          <a:effectLst/>
                        </a:rPr>
                        <a:t>Разделитель</a:t>
                      </a:r>
                      <a:r>
                        <a:rPr lang="uk-UA" sz="1600" dirty="0">
                          <a:effectLst/>
                        </a:rPr>
                        <a:t> строк в </a:t>
                      </a:r>
                      <a:r>
                        <a:rPr lang="uk-UA" sz="1600" dirty="0" err="1">
                          <a:effectLst/>
                        </a:rPr>
                        <a:t>текстовых</a:t>
                      </a:r>
                      <a:r>
                        <a:rPr lang="uk-UA" sz="1600" dirty="0">
                          <a:effectLst/>
                        </a:rPr>
                        <a:t> файлах</a:t>
                      </a:r>
                      <a:endParaRPr lang="uk-UA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1970498898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user.name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Имя пользователя</a:t>
                      </a:r>
                      <a:endParaRPr lang="uk-UA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637846279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user.home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Домашний каталог пользователя</a:t>
                      </a:r>
                      <a:endParaRPr lang="uk-UA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1979229453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user.dir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dirty="0" err="1">
                          <a:effectLst/>
                        </a:rPr>
                        <a:t>Текущий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рабочий</a:t>
                      </a:r>
                      <a:r>
                        <a:rPr lang="uk-UA" sz="1600" dirty="0">
                          <a:effectLst/>
                        </a:rPr>
                        <a:t> каталог </a:t>
                      </a:r>
                      <a:r>
                        <a:rPr lang="uk-UA" sz="1600" dirty="0" err="1">
                          <a:effectLst/>
                        </a:rPr>
                        <a:t>пользователя</a:t>
                      </a:r>
                      <a:endParaRPr lang="uk-UA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3926117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899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Присваивание значения свойству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14575"/>
            <a:ext cx="986790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237758"/>
            <a:ext cx="80581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Properties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80351" y="1412334"/>
            <a:ext cx="108775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Сопоставление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имени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свойства (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его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значению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(String)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getProperty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(String)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получить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свойства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 его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имени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getProperty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(String, String)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на всякий случай указ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ываем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значение </a:t>
            </a:r>
            <a:b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по умолчанию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propertyNames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получаем список имен свойств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load()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save()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загрузить и сохранить в потоке*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System.getProperty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System.getProperties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System.setProperties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без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комментариев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148263"/>
            <a:ext cx="1066799" cy="10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71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Properties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38400" y="1417009"/>
            <a:ext cx="801779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contains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Object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value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и </a:t>
            </a:r>
            <a:r>
              <a:rPr lang="ru-RU" sz="16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containsKey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Object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key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true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если </a:t>
            </a:r>
            <a:r>
              <a:rPr lang="uk-UA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такие</a:t>
            </a:r>
            <a:r>
              <a:rPr lang="uk-UA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значение или ключ есть (унаследовано от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Hashtable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getProperty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key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и </a:t>
            </a:r>
            <a:r>
              <a:rPr lang="ru-RU" sz="16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getProperty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key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default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возвращает значение для указанного свойства (плюс, можно указать </a:t>
            </a:r>
            <a:b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значение	по умолчанию)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PrintStream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s) и </a:t>
            </a:r>
            <a:r>
              <a:rPr lang="ru-RU" sz="16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list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PrintWriter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w)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вывод всех свойств</a:t>
            </a:r>
            <a:r>
              <a:rPr lang="uk-UA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например</a:t>
            </a:r>
            <a:r>
              <a:rPr lang="uk-UA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отладки.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elements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(), </a:t>
            </a:r>
            <a:r>
              <a:rPr lang="ru-RU" sz="16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keys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(), и </a:t>
            </a:r>
            <a:r>
              <a:rPr lang="ru-RU" sz="16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propertyNames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возвращает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Enumeration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 ключами или значения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stringPropertyNames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как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propertyNames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но возвращает 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Set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&lt;</a:t>
            </a:r>
            <a:r>
              <a:rPr lang="ru-RU" sz="16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&gt;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size</a:t>
            </a: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возвращает текущее число пар ключ/значение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291995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Properties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88274"/>
            <a:ext cx="103346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Properties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09800" y="1524000"/>
            <a:ext cx="7924800" cy="4501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						получим: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7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property ’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java.vm.version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 is ’1.2.2’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property ’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java.compiler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 is ’NONE’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property ’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path.separator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 is ’:’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property ’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file.separator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 is ’/’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property ’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user.home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 is ’/home/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basham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property ’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java.specification.vendor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 is ’Sun Microsystems Inc.’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property ’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user.language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 is ’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en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property ’user.name’ is ’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basham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property ’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myProp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 is ’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theValue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’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837" y="1698300"/>
            <a:ext cx="46386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37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Сохранение и загрузка свойств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4050" y="1519290"/>
            <a:ext cx="85915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метод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store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надо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передать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ыходной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поток и строку комментария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403" y="2265857"/>
            <a:ext cx="8448162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830" y="4193679"/>
            <a:ext cx="6202252" cy="17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4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Полный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4742"/>
            <a:ext cx="8815387" cy="49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8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потоками ввода-вывода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28501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потока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80351" y="1371600"/>
            <a:ext cx="10877550" cy="4824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</a:t>
            </a: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бстракция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используемая для чтения или записи данных в единой манере, независимо от вида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источника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потребителя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данн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Удобны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й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унифицированный программный интерфейс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чтения или записи файлов, сокетов и передачи данных между процессами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Источник ввода и/или вывода данных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связанный с файлом, устройством, либо другим процессом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 запуске процесса ему предоставляются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стандартные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потоки,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которые могут быть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перенаправлены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потоки данных реализованы в пакете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java.io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148263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97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Входные и выходные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потоки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7399" y="1487488"/>
            <a:ext cx="8610601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 входного (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input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потока можно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читать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но не писать в него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выходной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output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поток можно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писать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но не читать из него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Фундаментальн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ые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классы потоков: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956631"/>
              </p:ext>
            </p:extLst>
          </p:nvPr>
        </p:nvGraphicFramePr>
        <p:xfrm>
          <a:off x="2057399" y="3509314"/>
          <a:ext cx="8254998" cy="151988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51666">
                  <a:extLst>
                    <a:ext uri="{9D8B030D-6E8A-4147-A177-3AD203B41FA5}">
                      <a16:colId xmlns:a16="http://schemas.microsoft.com/office/drawing/2014/main" val="1292697178"/>
                    </a:ext>
                  </a:extLst>
                </a:gridCol>
                <a:gridCol w="2751666">
                  <a:extLst>
                    <a:ext uri="{9D8B030D-6E8A-4147-A177-3AD203B41FA5}">
                      <a16:colId xmlns:a16="http://schemas.microsoft.com/office/drawing/2014/main" val="852262697"/>
                    </a:ext>
                  </a:extLst>
                </a:gridCol>
                <a:gridCol w="2751666">
                  <a:extLst>
                    <a:ext uri="{9D8B030D-6E8A-4147-A177-3AD203B41FA5}">
                      <a16:colId xmlns:a16="http://schemas.microsoft.com/office/drawing/2014/main" val="359547636"/>
                    </a:ext>
                  </a:extLst>
                </a:gridCol>
              </a:tblGrid>
              <a:tr h="50662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Вид потока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Двоичные данные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Символьные данные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838078"/>
                  </a:ext>
                </a:extLst>
              </a:tr>
              <a:tr h="50662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Входные потоки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InputStream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Reader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379535"/>
                  </a:ext>
                </a:extLst>
              </a:tr>
              <a:tr h="50662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Выходные потоки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OutputStream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Writer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460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18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Входные и выходные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потоки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7" y="1815445"/>
            <a:ext cx="90392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InputStream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599" y="1141306"/>
            <a:ext cx="1059022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Основные: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read()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возвращает  байт из потока или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-1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если читать больше нечего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read(byte [] buffer)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читает поток в байтовый массив и возвращает его размер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read (byte[] buffer, </a:t>
            </a:r>
            <a:r>
              <a:rPr lang="en-US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offset, </a:t>
            </a:r>
            <a:r>
              <a:rPr lang="en-US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length)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то же, но с возможностью задать поддиапазон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Дополнительные: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void close()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закрывает поток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available()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возвращает количество байт, которые можно прочитать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long skip (long n)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пропустить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байт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boolean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markSupported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r>
              <a:rPr lang="uk-UA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проверка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поддерживаются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ли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метод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mark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reset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void mark (</a:t>
            </a:r>
            <a:r>
              <a:rPr lang="en-US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readLimit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пометить текущую позицию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void reset()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возврат к месту, где был вызван метод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mark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2" y="4563074"/>
            <a:ext cx="1728519" cy="14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89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OutputStream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0" y="1676400"/>
            <a:ext cx="662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void write (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void write (byte[] buffer)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void write (byte[] buffer, 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offset, 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length)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void close()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void flush()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принудительная запись (сброс буфера)</a:t>
            </a:r>
          </a:p>
        </p:txBody>
      </p:sp>
      <p:sp>
        <p:nvSpPr>
          <p:cNvPr id="5" name="Left Brace 4"/>
          <p:cNvSpPr/>
          <p:nvPr/>
        </p:nvSpPr>
        <p:spPr>
          <a:xfrm>
            <a:off x="3411718" y="1862000"/>
            <a:ext cx="381000" cy="200977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7663" y="2353414"/>
            <a:ext cx="2076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без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комментариев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340" y="4433203"/>
            <a:ext cx="1728519" cy="14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8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Основы ввода-вывода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Reader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38400" y="1427133"/>
            <a:ext cx="8686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Полная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аналогия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read()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read(char[]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cbuf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read (char[]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cbuf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offset,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length) </a:t>
            </a:r>
            <a:endParaRPr lang="uk-UA" sz="20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void close () </a:t>
            </a:r>
            <a:endParaRPr lang="uk-UA" sz="20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boolean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ready()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готов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ли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поток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чтению</a:t>
            </a: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long skip (long n)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boolean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markSupported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 </a:t>
            </a:r>
            <a:endParaRPr lang="ru-RU" sz="20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void mark (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readAheadLimit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void reset ()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238647"/>
            <a:ext cx="1728519" cy="14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0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Вид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потоков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5238" y="1378360"/>
            <a:ext cx="108489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Три основных вида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потоков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Files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Memory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Pipes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2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64109"/>
              </p:ext>
            </p:extLst>
          </p:nvPr>
        </p:nvGraphicFramePr>
        <p:xfrm>
          <a:off x="4064001" y="3012440"/>
          <a:ext cx="7137399" cy="2931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8733">
                  <a:extLst>
                    <a:ext uri="{9D8B030D-6E8A-4147-A177-3AD203B41FA5}">
                      <a16:colId xmlns:a16="http://schemas.microsoft.com/office/drawing/2014/main" val="39318965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752290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7434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Символь</a:t>
                      </a:r>
                      <a:r>
                        <a:rPr lang="ru-RU" dirty="0" err="1"/>
                        <a:t>ные</a:t>
                      </a:r>
                      <a:r>
                        <a:rPr lang="ru-RU" dirty="0"/>
                        <a:t> потоки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Байтовые потоки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70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File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FileReader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/>
                      </a:r>
                      <a:br>
                        <a:rPr lang="ru-RU" dirty="0"/>
                      </a:br>
                      <a:r>
                        <a:rPr lang="en-US" dirty="0" err="1"/>
                        <a:t>FileWriter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FileInputStream</a:t>
                      </a:r>
                      <a:r>
                        <a:rPr lang="ru-RU" dirty="0"/>
                        <a:t/>
                      </a:r>
                      <a:br>
                        <a:rPr lang="ru-RU" dirty="0"/>
                      </a:br>
                      <a:r>
                        <a:rPr lang="en-US" dirty="0" err="1"/>
                        <a:t>FileOutputStream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43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Memory: Array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CharArrayReader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CharArrayWriter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ByteArrayInputStream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ByteArrayOutputStream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29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Memory: String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StringReader</a:t>
                      </a:r>
                      <a:r>
                        <a:rPr lang="en-US" dirty="0"/>
                        <a:t> </a:t>
                      </a:r>
                    </a:p>
                    <a:p>
                      <a:pPr algn="ctr"/>
                      <a:r>
                        <a:rPr lang="en-US" dirty="0" err="1"/>
                        <a:t>StringWriter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12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Pipe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PipedReader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r>
                        <a:rPr lang="en-US" dirty="0" err="1"/>
                        <a:t>PipedWriter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PipedInputStream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PipedOutputStream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6488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529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Вид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потоков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24" y="1284892"/>
            <a:ext cx="4326621" cy="4937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652" y="1427537"/>
            <a:ext cx="4562489" cy="479448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6063637" y="2958608"/>
            <a:ext cx="609600" cy="838200"/>
          </a:xfrm>
          <a:prstGeom prst="rightArrow">
            <a:avLst/>
          </a:prstGeom>
          <a:solidFill>
            <a:srgbClr val="D04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10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Цепочки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потоков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(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stream chaining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)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600" y="1805910"/>
            <a:ext cx="9906000" cy="98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Один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поток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используется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редко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об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ычно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несколько потоков </a:t>
            </a: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передают эстафету друг-другу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Паттерн-декоратор*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69" y="2998112"/>
            <a:ext cx="7277100" cy="120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50" y="4382750"/>
            <a:ext cx="73533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6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4931" y="828675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Цепочки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потоков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(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stream chaining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)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433786"/>
              </p:ext>
            </p:extLst>
          </p:nvPr>
        </p:nvGraphicFramePr>
        <p:xfrm>
          <a:off x="2105582" y="1476091"/>
          <a:ext cx="8127999" cy="4683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220992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2732848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23604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Символьн</a:t>
                      </a:r>
                      <a:r>
                        <a:rPr lang="ru-RU" dirty="0" err="1"/>
                        <a:t>ый</a:t>
                      </a:r>
                      <a:r>
                        <a:rPr lang="ru-RU" dirty="0"/>
                        <a:t> поток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Байтовый поток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62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Буферизация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BufferedReader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BufferedWriter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BufferedInputStream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BufferedOutputStream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Фильтрация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FilterReader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  <a:p>
                      <a:pPr algn="ctr"/>
                      <a:r>
                        <a:rPr lang="en-US" dirty="0" err="1"/>
                        <a:t>FilterWriter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FilterInputStream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FilterOutputStream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0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Преобразование между байтами и символами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InputStreamReader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OuptutStreamWriter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63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rgbClr val="D04E1D"/>
                          </a:solidFill>
                        </a:rPr>
                        <a:t>Сериализация</a:t>
                      </a:r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 объектов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ObjectInputStream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ObjectOutputStream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61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Преобразование данных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DataInputStream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DataOutputStream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9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Подсчет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LineNumberReader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LineNumberInputStream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47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rgbClr val="D04E1D"/>
                          </a:solidFill>
                        </a:rPr>
                        <a:t>В</a:t>
                      </a:r>
                      <a:r>
                        <a:rPr lang="ru-RU" dirty="0" err="1">
                          <a:solidFill>
                            <a:srgbClr val="D04E1D"/>
                          </a:solidFill>
                        </a:rPr>
                        <a:t>ыборка</a:t>
                      </a:r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 наперед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PushbackReader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PushbackInputStream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1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Печать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PrintWriter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PrintStream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7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9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276601"/>
            <a:ext cx="6093668" cy="2533683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Обработка потоков</a:t>
            </a:r>
            <a:endParaRPr lang="uk-UA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24000"/>
            <a:ext cx="6012966" cy="23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08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11" y="2884487"/>
            <a:ext cx="6324600" cy="3318153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Обработка потоков</a:t>
            </a:r>
            <a:endParaRPr lang="uk-UA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47800"/>
            <a:ext cx="6135697" cy="27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6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Сериализация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десериализация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объектов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65068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сериализации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905000"/>
            <a:ext cx="108775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Процесс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преобразования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какой-либо структуры данных в последовательность битов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*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Обратная операция – </a:t>
            </a:r>
            <a:r>
              <a:rPr lang="ru-RU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десериализация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восстановление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начального состояния структуры данных из битовой последовательности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Используется для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передачи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объектов по сети и для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сохранения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их в файлы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148263"/>
            <a:ext cx="1066799" cy="10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330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Сериализация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800" y="1676400"/>
            <a:ext cx="9734550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java.io.Serializable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Сериализуются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только данные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объекта, поля ссылочных типов тоже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Данные, помеченные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transient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не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сериализуются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733800"/>
            <a:ext cx="7269351" cy="20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004527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Коллекции и дженерики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590800" y="2295525"/>
            <a:ext cx="92202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Работа с аргументами командной строки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Системные свойства. Использование 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Properties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Работа с потоками ввода-вывода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Сериализация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десериализация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объектов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Сериализация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1463819"/>
            <a:ext cx="6515100" cy="47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0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Сериализация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708" y="1421597"/>
            <a:ext cx="6184584" cy="48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2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Основ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ввода-вывода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3841" y="2514600"/>
            <a:ext cx="7847359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Построение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отчета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данн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ым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файла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24800" y="2105025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949386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Основ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ввода-вывода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351756"/>
            <a:ext cx="62579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3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0" y="1486745"/>
            <a:ext cx="96393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Куда попадают параметры командной строки?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системные свойства?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 добавить новое системное свойство?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 получить всю коллекцию свойств?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поток?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Stream Chaining?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такое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сериализация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запретить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сохранение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значения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отдельного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поля?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601200" y="3618963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консолью и файловой системой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ввода-вывода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697008"/>
            <a:ext cx="104679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Ввод-вывод (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input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output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IO) –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взаимодействие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между обработчиком информации и внешним миром (человек, другая система обработки информации)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9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 – сигнал или данные,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полученные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системой, вывод – сигнал или данные,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отправленные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ею (полученные из нее)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9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Далее мы рассмотрим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способы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передачи данных в программу и получения </a:t>
            </a:r>
            <a:b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данных из нее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аргументами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командной строки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Аргументы командной строки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53200" y="1509132"/>
            <a:ext cx="5410200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диалогов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ый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режим работы вообще, нужны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далеко не всегда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9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Аргументы командной строки – наиболее простой и быстрый способ передать в программу нужные данные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 запуске</a:t>
            </a:r>
            <a:endParaRPr lang="en-US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9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позволяет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задать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их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 </a:t>
            </a:r>
            <a:b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свойствах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проекта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62055"/>
            <a:ext cx="1969076" cy="4561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154" y="1692015"/>
            <a:ext cx="4566892" cy="34166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95919" y="2628507"/>
            <a:ext cx="2399908" cy="181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2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Аргументы командной строки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438281"/>
            <a:ext cx="10134600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Аргументы указываются после имени программы (класса) через пробел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Это строковые значения, если нужен пробел, помещаем строку в двойные кавычки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Аргументы попадают в строковой массив – аргумент метода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main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526140"/>
            <a:ext cx="4752975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536287"/>
            <a:ext cx="85153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Популярн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библиотеки: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Commons CLI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62200" y="1524000"/>
            <a:ext cx="8763000" cy="445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smtClean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Apache Commons CLI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Каждый параметр описывается как объект класса </a:t>
            </a:r>
            <a:r>
              <a:rPr lang="ru-RU" sz="2100" dirty="0" err="1" smtClean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Option</a:t>
            </a:r>
            <a:endParaRPr lang="ru-RU" sz="2100" dirty="0" smtClean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Сама строка запуска представляется классом </a:t>
            </a:r>
            <a:r>
              <a:rPr lang="ru-RU" sz="2100" dirty="0" err="1" smtClean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CommandLine</a:t>
            </a:r>
            <a:endParaRPr lang="en-US" sz="2100" dirty="0" smtClean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получения </a:t>
            </a:r>
            <a:r>
              <a:rPr lang="ru-RU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CommandLine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применяются </a:t>
            </a:r>
            <a:r>
              <a:rPr lang="ru-RU" sz="2100" dirty="0" err="1" smtClean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парсеры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объекты, реализующие интерфейс </a:t>
            </a:r>
            <a:r>
              <a:rPr lang="ru-RU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CommandLineParser</a:t>
            </a:r>
            <a:endParaRPr lang="en-US" sz="2100" dirty="0" smtClean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Каждый </a:t>
            </a:r>
            <a:r>
              <a:rPr lang="ru-RU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парсер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реализует подход к форматированию параметров </a:t>
            </a:r>
            <a:r>
              <a:rPr lang="uk-UA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uk-UA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определенном</a:t>
            </a:r>
            <a:r>
              <a:rPr lang="uk-UA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стиле</a:t>
            </a:r>
            <a:r>
              <a:rPr lang="uk-UA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en-US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GNU, </a:t>
            </a:r>
            <a:r>
              <a:rPr lang="en-US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Posix</a:t>
            </a:r>
            <a:r>
              <a:rPr lang="en-US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…)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Commons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CLI </a:t>
            </a:r>
            <a:r>
              <a:rPr lang="uk-UA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также</a:t>
            </a:r>
            <a:r>
              <a:rPr lang="uk-UA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позволяет генерировать </a:t>
            </a:r>
            <a:r>
              <a:rPr lang="ru-RU" sz="2100" dirty="0" smtClean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справочное сообщение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</a:t>
            </a:r>
            <a:r>
              <a:rPr lang="en-US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опираясь на описанные параметры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66975"/>
            <a:ext cx="1266825" cy="1266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29" y="4295775"/>
            <a:ext cx="12668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91742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42088</TotalTime>
  <Words>1716</Words>
  <Application>Microsoft Office PowerPoint</Application>
  <PresentationFormat>Широкоэкранный</PresentationFormat>
  <Paragraphs>511</Paragraphs>
  <Slides>52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52</vt:i4>
      </vt:variant>
    </vt:vector>
  </HeadingPairs>
  <TitlesOfParts>
    <vt:vector size="62" baseType="lpstr">
      <vt:lpstr>Arial</vt:lpstr>
      <vt:lpstr>Calibri</vt:lpstr>
      <vt:lpstr>Palace Script MT</vt:lpstr>
      <vt:lpstr>Segoe UI</vt:lpstr>
      <vt:lpstr>Segoe UI Light</vt:lpstr>
      <vt:lpstr>Verdana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2497</cp:revision>
  <dcterms:created xsi:type="dcterms:W3CDTF">2010-11-10T13:30:04Z</dcterms:created>
  <dcterms:modified xsi:type="dcterms:W3CDTF">2017-07-20T15:28:44Z</dcterms:modified>
</cp:coreProperties>
</file>